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6" r:id="rId2"/>
  </p:sldMasterIdLst>
  <p:notesMasterIdLst>
    <p:notesMasterId r:id="rId34"/>
  </p:notesMasterIdLst>
  <p:sldIdLst>
    <p:sldId id="311" r:id="rId3"/>
    <p:sldId id="256" r:id="rId4"/>
    <p:sldId id="257" r:id="rId5"/>
    <p:sldId id="281" r:id="rId6"/>
    <p:sldId id="258" r:id="rId7"/>
    <p:sldId id="282" r:id="rId8"/>
    <p:sldId id="288" r:id="rId9"/>
    <p:sldId id="289" r:id="rId10"/>
    <p:sldId id="290" r:id="rId11"/>
    <p:sldId id="260" r:id="rId12"/>
    <p:sldId id="261" r:id="rId13"/>
    <p:sldId id="262" r:id="rId14"/>
    <p:sldId id="285" r:id="rId15"/>
    <p:sldId id="286" r:id="rId16"/>
    <p:sldId id="306" r:id="rId17"/>
    <p:sldId id="263" r:id="rId18"/>
    <p:sldId id="264" r:id="rId19"/>
    <p:sldId id="307" r:id="rId20"/>
    <p:sldId id="283" r:id="rId21"/>
    <p:sldId id="284" r:id="rId22"/>
    <p:sldId id="291" r:id="rId23"/>
    <p:sldId id="294" r:id="rId24"/>
    <p:sldId id="299" r:id="rId25"/>
    <p:sldId id="308" r:id="rId26"/>
    <p:sldId id="300" r:id="rId27"/>
    <p:sldId id="301" r:id="rId28"/>
    <p:sldId id="302" r:id="rId29"/>
    <p:sldId id="303" r:id="rId30"/>
    <p:sldId id="297" r:id="rId31"/>
    <p:sldId id="310" r:id="rId32"/>
    <p:sldId id="309" r:id="rId33"/>
  </p:sldIdLst>
  <p:sldSz cx="12192000" cy="6858000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n Kozakis" initials="KK" lastIdx="13" clrIdx="0">
    <p:extLst>
      <p:ext uri="{19B8F6BF-5375-455C-9EA6-DF929625EA0E}">
        <p15:presenceInfo xmlns:p15="http://schemas.microsoft.com/office/powerpoint/2012/main" userId="S-1-5-21-4015675393-1039777500-3460060182-1245" providerId="AD"/>
      </p:ext>
    </p:extLst>
  </p:cmAuthor>
  <p:cmAuthor id="2" name="Kelly Hegedus" initials="KH" lastIdx="1" clrIdx="1">
    <p:extLst>
      <p:ext uri="{19B8F6BF-5375-455C-9EA6-DF929625EA0E}">
        <p15:presenceInfo xmlns:p15="http://schemas.microsoft.com/office/powerpoint/2012/main" userId="Kelly Hegedu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83" autoAdjust="0"/>
    <p:restoredTop sz="83030" autoAdjust="0"/>
  </p:normalViewPr>
  <p:slideViewPr>
    <p:cSldViewPr snapToGrid="0">
      <p:cViewPr varScale="1">
        <p:scale>
          <a:sx n="110" d="100"/>
          <a:sy n="110" d="100"/>
        </p:scale>
        <p:origin x="32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00" d="100"/>
          <a:sy n="100" d="100"/>
        </p:scale>
        <p:origin x="2592" y="-85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23DF0C-B8C6-461F-B224-37794DEA25DE}" type="datetimeFigureOut">
              <a:rPr lang="en-US" smtClean="0"/>
              <a:t>8/30/2019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413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73892"/>
            <a:ext cx="5486400" cy="366045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A1B858-7DA4-455F-A391-2E7A6E295E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93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547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1944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8281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2511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1207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5307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0168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5050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2351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312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8560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Arial" charset="0"/>
              <a:cs typeface="Arial" charset="0"/>
            </a:endParaRPr>
          </a:p>
          <a:p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3646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7409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96847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91428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8028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72221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50293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97212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67784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47507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0222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73120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Arial" charset="0"/>
              <a:cs typeface="Arial" charset="0"/>
            </a:endParaRPr>
          </a:p>
          <a:p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7022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4912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8441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9778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7423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1902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  <a:p>
            <a:pPr>
              <a:buFontTx/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1040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21734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047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377E47-70D3-4EC7-8888-29EEC615DD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A02FE9-81FC-432F-9DE9-97B3C1939B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A65002-1F12-4DAD-A883-D8458243F0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1BFF86-E8DB-4668-AFDF-17B95DEAE2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CD5355-68E1-4496-B68A-FCE42C3083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16CC98E-1098-47BC-A873-D5A2402722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8F2BBB8-65A4-4A55-B39A-2441A79329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97BEF54-8BC2-4A7F-8BEC-CDEBA01FC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26D9C-F3ED-41EC-B0E8-586CE6ED1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328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2F47E-3C5F-4616-BEDA-310ACC9C0B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0D0FF0-ED23-4A09-A7D5-81086C11D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702491-F3DE-4A74-92B5-67967FA3EA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DD75E1-FB42-4B6B-AC4C-664CB416E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26D9C-F3ED-41EC-B0E8-586CE6ED1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793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BEE3421-DB4D-41E5-AB44-BC2E04340A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1480D3-7F7A-4393-A827-5DE26D5BF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1FF749-F335-4611-B9C9-3BA51E2AF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26D9C-F3ED-41EC-B0E8-586CE6ED1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5823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0C5A04-A2BC-4C63-B7B9-9FD8041FE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F0B9B7-5F11-41C9-8F3D-F573F46F04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B28C49-AF4D-44DE-AD1B-AB175D0EDF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BB1AD1-19CC-445E-894C-7FCBF27D0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41944A-4885-48EE-8276-119BC7591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23E3C1-52DB-4DA2-BE8D-E10CE70F4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26D9C-F3ED-41EC-B0E8-586CE6ED1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3863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4912F2-FC5A-466D-9190-373DD4F6AF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C417D4-DEC6-4348-8D9B-0D51820B4C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6A50AA-3A46-4AE2-953B-983EE3BEA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4A05A4-9413-4B47-9EA2-DF3AF7987A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8AE4E2-506A-4E47-A8C6-9A48C4F66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7D13CE-2227-491E-AFCD-34FF05D7C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26D9C-F3ED-41EC-B0E8-586CE6ED1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5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DFA00-C058-433D-A8A2-41CDD62F9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146E7C-8B4E-4722-86C4-616F9D963A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68289D-1A3B-4AE1-84BD-48E4EEA10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488023-314B-41DB-AB15-981A1D8693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E99E86-5208-4D25-9AE5-F130E2A3B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26D9C-F3ED-41EC-B0E8-586CE6ED1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8557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AC73BDE-9946-4837-B015-9990985E42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E5923A-A661-415E-A18D-FCCC63E217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31C172-6C97-4E18-AB3C-85F0EFF56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BFEFAE-DA08-4ED4-B960-89B20FA48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5024DB-5A40-4AA2-92EB-5850F4BBB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26D9C-F3ED-41EC-B0E8-586CE6ED1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915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51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15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20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094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B9673-0D5B-4034-8341-32A3AB3029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E8B087-A62E-4DA9-A097-87883D5700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EDE180-CF9A-4229-92BA-4E3A15F91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D0A7B9-8387-4A9A-94B1-D03979EC3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7899EF-B5B8-4AD7-A66B-36258322E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26D9C-F3ED-41EC-B0E8-586CE6ED1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515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2F6B1B-3228-490C-972B-C6BB45D1A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70926C-785F-4572-809A-EC2EB526A0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1010DC-7592-4E4A-9D87-BAEDFEC7E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26D36C-670B-4215-8ED2-6FB87799C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C71730-DB1B-4E4A-B4E7-921FEAA28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26D9C-F3ED-41EC-B0E8-586CE6ED1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325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70383C-162C-4998-A741-5A8B17125D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489B86-8F35-47DA-AE8E-9A828E5942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04CB99-30DE-497C-AE6F-418AE869C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B7BEAB-61CD-4D34-9FBF-72C85BC6F8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2FF366-B5AC-4094-88B0-646A08757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26D9C-F3ED-41EC-B0E8-586CE6ED1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398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02CE98-DF7B-482B-9098-BF4DAD7727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A4E617-E932-4F0C-80FF-545A652D3F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D21ACB-039B-4C56-82B3-50C7A43A94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4635C7-E532-4491-B774-463DA25A42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E4DDD0-E524-4651-B290-6F2830EFA1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BE1647-3FBB-4E64-ADB6-1D4979019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26D9C-F3ED-41EC-B0E8-586CE6ED1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289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12192000" cy="648586"/>
          </a:xfrm>
          <a:prstGeom prst="rect">
            <a:avLst/>
          </a:prstGeom>
          <a:solidFill>
            <a:srgbClr val="2173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0" y="6530895"/>
            <a:ext cx="12192000" cy="324293"/>
          </a:xfrm>
          <a:prstGeom prst="rect">
            <a:avLst/>
          </a:prstGeom>
          <a:solidFill>
            <a:srgbClr val="2173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720000"/>
            <a:ext cx="10760149" cy="7903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27797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245" y="649458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49458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6A42EC0D-CC12-4F12-87CE-5505B6FC5001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81246" y="77097"/>
            <a:ext cx="3133061" cy="520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tabLst>
                <a:tab pos="3413125" algn="l"/>
                <a:tab pos="3498850" algn="l"/>
              </a:tabLst>
            </a:pPr>
            <a:r>
              <a:rPr lang="en-US" sz="105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Microsoft Office</a:t>
            </a:r>
            <a:r>
              <a:rPr lang="en-US" sz="1050" baseline="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tabLst>
                <a:tab pos="3413125" algn="l"/>
                <a:tab pos="3498850" algn="l"/>
              </a:tabLst>
            </a:pPr>
            <a:r>
              <a:rPr lang="en-US" sz="1400" b="1" i="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Excel</a:t>
            </a:r>
          </a:p>
        </p:txBody>
      </p:sp>
    </p:spTree>
    <p:extLst>
      <p:ext uri="{BB962C8B-B14F-4D97-AF65-F5344CB8AC3E}">
        <p14:creationId xmlns:p14="http://schemas.microsoft.com/office/powerpoint/2010/main" val="3060783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rgbClr val="217346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1pPr>
    </p:titleStyle>
    <p:bodyStyle>
      <a:lvl1pPr marL="342900" indent="-342900" algn="l" defTabSz="914400" rtl="0" eaLnBrk="1" latinLnBrk="0" hangingPunct="1">
        <a:lnSpc>
          <a:spcPct val="114000"/>
        </a:lnSpc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1pPr>
      <a:lvl2pPr marL="742950" indent="-285750" algn="l" defTabSz="914400" rtl="0" eaLnBrk="1" latinLnBrk="0" hangingPunct="1">
        <a:lnSpc>
          <a:spcPct val="114000"/>
        </a:lnSpc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2pPr>
      <a:lvl3pPr marL="1143000" indent="-228600" algn="l" defTabSz="914400" rtl="0" eaLnBrk="1" latinLnBrk="0" hangingPunct="1">
        <a:lnSpc>
          <a:spcPct val="114000"/>
        </a:lnSpc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3pPr>
      <a:lvl4pPr marL="1600200" indent="-228600" algn="l" defTabSz="914400" rtl="0" eaLnBrk="1" latinLnBrk="0" hangingPunct="1">
        <a:lnSpc>
          <a:spcPct val="114000"/>
        </a:lnSpc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4pPr>
      <a:lvl5pPr marL="2057400" indent="-228600" algn="l" defTabSz="914400" rtl="0" eaLnBrk="1" latinLnBrk="0" hangingPunct="1">
        <a:lnSpc>
          <a:spcPct val="114000"/>
        </a:lnSpc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95D38F-8961-41D4-9DF1-164705142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902431-84DA-43F7-8B63-279D34C0F0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23E10C-8E50-44B4-9503-B62B62D00D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C8F553-39D0-48CA-8A56-4A421DB447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D1A8FC-EC2D-41BE-8D34-BF6068A0B5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826D9C-F3ED-41EC-B0E8-586CE6ED1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090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73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68CA75-3079-4060-8309-9ED691007C7D}"/>
              </a:ext>
            </a:extLst>
          </p:cNvPr>
          <p:cNvSpPr/>
          <p:nvPr/>
        </p:nvSpPr>
        <p:spPr>
          <a:xfrm>
            <a:off x="933081" y="1559450"/>
            <a:ext cx="10325838" cy="3293209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0" b="1" i="0" u="none" strike="noStrike" kern="1200" cap="none" spc="50" normalizeH="0" baseline="0" noProof="0" dirty="0">
                <a:ln w="9525" cmpd="thickThin">
                  <a:solidFill>
                    <a:srgbClr val="217346"/>
                  </a:solidFill>
                  <a:prstDash val="solid"/>
                </a:ln>
                <a:solidFill>
                  <a:srgbClr val="70AD47">
                    <a:tint val="1000"/>
                    <a:alpha val="99000"/>
                  </a:srgbClr>
                </a:solidFill>
                <a:effectLst>
                  <a:glow rad="38100">
                    <a:srgbClr val="217346">
                      <a:alpha val="40000"/>
                    </a:srgb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Microsoft</a:t>
            </a:r>
            <a:r>
              <a:rPr kumimoji="0" lang="en-US" sz="6000" b="1" i="0" u="none" strike="noStrike" kern="1200" cap="none" spc="50" normalizeH="0" baseline="90000" noProof="0" dirty="0">
                <a:ln w="9525" cmpd="thickThin">
                  <a:solidFill>
                    <a:srgbClr val="217346"/>
                  </a:solidFill>
                  <a:prstDash val="solid"/>
                </a:ln>
                <a:solidFill>
                  <a:srgbClr val="70AD47">
                    <a:tint val="1000"/>
                    <a:alpha val="99000"/>
                  </a:srgbClr>
                </a:solidFill>
                <a:effectLst>
                  <a:glow rad="38100">
                    <a:srgbClr val="217346">
                      <a:alpha val="40000"/>
                    </a:srgb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®</a:t>
            </a:r>
            <a:br>
              <a:rPr kumimoji="0" lang="en-US" sz="8800" b="1" i="0" u="none" strike="noStrike" kern="1200" cap="none" spc="50" normalizeH="0" baseline="0" noProof="0" dirty="0">
                <a:ln w="9525" cmpd="thickThin">
                  <a:solidFill>
                    <a:srgbClr val="217346"/>
                  </a:solidFill>
                  <a:prstDash val="solid"/>
                </a:ln>
                <a:solidFill>
                  <a:srgbClr val="70AD47">
                    <a:tint val="1000"/>
                    <a:alpha val="99000"/>
                  </a:srgbClr>
                </a:solidFill>
                <a:effectLst>
                  <a:glow rad="38100">
                    <a:srgbClr val="217346">
                      <a:alpha val="40000"/>
                    </a:srgb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</a:br>
            <a:r>
              <a:rPr kumimoji="0" lang="en-US" sz="8800" b="1" i="0" u="none" strike="noStrike" kern="1200" cap="none" spc="50" normalizeH="0" baseline="0" noProof="0" dirty="0">
                <a:ln w="9525" cmpd="thickThin">
                  <a:solidFill>
                    <a:srgbClr val="217346"/>
                  </a:solidFill>
                  <a:prstDash val="solid"/>
                </a:ln>
                <a:solidFill>
                  <a:srgbClr val="70AD47">
                    <a:tint val="1000"/>
                    <a:alpha val="99000"/>
                  </a:srgbClr>
                </a:solidFill>
                <a:effectLst>
                  <a:glow rad="38100">
                    <a:srgbClr val="217346">
                      <a:alpha val="40000"/>
                    </a:srgb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Office 365 &amp; 2019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A531EA-3E39-4946-8B0B-B8F3FAC34B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26D9C-F3ED-41EC-B0E8-586CE6ED1D3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7808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Using the Ribbon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930237"/>
            <a:ext cx="4611863" cy="254145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5592" y="1930237"/>
            <a:ext cx="4611863" cy="2627563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0AD0BD-B744-408A-BEB4-1A42D8C748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92F6CF-763E-46BB-8472-368B08F50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687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Cell Alignment, Indenting, and Orientation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09600" y="1727797"/>
            <a:ext cx="6818142" cy="4525963"/>
          </a:xfrm>
        </p:spPr>
        <p:txBody>
          <a:bodyPr>
            <a:normAutofit/>
          </a:bodyPr>
          <a:lstStyle/>
          <a:p>
            <a:r>
              <a:rPr lang="en-US" dirty="0"/>
              <a:t>Alignment refers to the position or placement of data within cells</a:t>
            </a:r>
          </a:p>
          <a:p>
            <a:pPr lvl="1"/>
            <a:r>
              <a:rPr lang="en-US" dirty="0"/>
              <a:t>Horizontal Alignment</a:t>
            </a:r>
          </a:p>
          <a:p>
            <a:pPr lvl="2"/>
            <a:r>
              <a:rPr lang="en-US" dirty="0"/>
              <a:t>Left, center, right</a:t>
            </a:r>
          </a:p>
          <a:p>
            <a:pPr lvl="1"/>
            <a:r>
              <a:rPr lang="en-US" dirty="0"/>
              <a:t>Vertical Alignment</a:t>
            </a:r>
          </a:p>
          <a:p>
            <a:pPr lvl="2"/>
            <a:r>
              <a:rPr lang="en-US" dirty="0"/>
              <a:t>Top, middle, bottom</a:t>
            </a:r>
          </a:p>
          <a:p>
            <a:r>
              <a:rPr lang="en-US" dirty="0"/>
              <a:t>Indenting can occur within cells</a:t>
            </a:r>
          </a:p>
          <a:p>
            <a:pPr lvl="1"/>
            <a:r>
              <a:rPr lang="en-US" dirty="0"/>
              <a:t>Click an indent button to increase or decrease the indent position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074" y="2092228"/>
            <a:ext cx="3643908" cy="2926756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2AEB1A-90C6-4B85-94DE-6E9A9D647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351FE8-5E0C-4596-86D3-F381329F6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7473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Wrapping 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Wrapping forces a text label to stay within the left and right boundaries of a cell by increasing the row height to accommodate the full length of the text</a:t>
            </a:r>
          </a:p>
          <a:p>
            <a:pPr lvl="1"/>
            <a:r>
              <a:rPr lang="en-US" dirty="0"/>
              <a:t>You can wrap text in one cell or across merged cells</a:t>
            </a:r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97805" y="3144617"/>
            <a:ext cx="3904189" cy="931040"/>
          </a:xfrm>
          <a:prstGeom prst="rect">
            <a:avLst/>
          </a:prstGeom>
          <a:noFill/>
          <a:ln w="6350">
            <a:noFill/>
          </a:ln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2C83FA-22DC-4CBC-B5DF-518431B6F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27FCD1-3962-4805-8115-D72901DD9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6161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Merging Cells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Merge Cells</a:t>
            </a:r>
          </a:p>
          <a:p>
            <a:pPr lvl="1"/>
            <a:r>
              <a:rPr lang="en-US" dirty="0"/>
              <a:t>Combines cells together and treats the group as a new single cell</a:t>
            </a:r>
          </a:p>
          <a:p>
            <a:r>
              <a:rPr lang="en-US" dirty="0"/>
              <a:t>Merge and Center</a:t>
            </a:r>
          </a:p>
          <a:p>
            <a:pPr lvl="1"/>
            <a:r>
              <a:rPr lang="en-US" dirty="0"/>
              <a:t>Merges selected cells and then centers the contents </a:t>
            </a:r>
            <a:br>
              <a:rPr lang="en-US" dirty="0"/>
            </a:br>
            <a:r>
              <a:rPr lang="en-US" dirty="0"/>
              <a:t>across the new cell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"/>
          <a:stretch/>
        </p:blipFill>
        <p:spPr bwMode="auto">
          <a:xfrm>
            <a:off x="1478883" y="4013729"/>
            <a:ext cx="5976992" cy="987184"/>
          </a:xfrm>
          <a:prstGeom prst="rect">
            <a:avLst/>
          </a:prstGeom>
          <a:noFill/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903193" y="1965719"/>
            <a:ext cx="1279836" cy="110103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483EEB-C975-48E9-816A-BF07F8314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68AAA0-7E6A-4831-8AC9-92AB22254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9516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Fonts and Sizes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76219"/>
            <a:ext cx="10531549" cy="4469990"/>
          </a:xfrm>
        </p:spPr>
        <p:txBody>
          <a:bodyPr>
            <a:normAutofit/>
          </a:bodyPr>
          <a:lstStyle/>
          <a:p>
            <a:r>
              <a:rPr lang="en-US" sz="2000" dirty="0"/>
              <a:t>On the Home tab, in the Font group, click an appropriate button; or</a:t>
            </a:r>
          </a:p>
          <a:p>
            <a:r>
              <a:rPr lang="en-US" sz="2000" dirty="0"/>
              <a:t>On the Home tab, in the Font group, click the </a:t>
            </a:r>
            <a:r>
              <a:rPr lang="en-US" sz="2000" b="1" dirty="0"/>
              <a:t>Font Settings</a:t>
            </a:r>
            <a:r>
              <a:rPr lang="en-US" sz="2000" dirty="0"/>
              <a:t> dialog box launcher; or</a:t>
            </a:r>
          </a:p>
          <a:p>
            <a:pPr marL="0" indent="0">
              <a:buNone/>
            </a:pPr>
            <a:endParaRPr lang="en-US" sz="2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6082018"/>
              </p:ext>
            </p:extLst>
          </p:nvPr>
        </p:nvGraphicFramePr>
        <p:xfrm>
          <a:off x="5282528" y="3102871"/>
          <a:ext cx="5286859" cy="2251875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670682">
                  <a:extLst>
                    <a:ext uri="{9D8B030D-6E8A-4147-A177-3AD203B41FA5}">
                      <a16:colId xmlns:a16="http://schemas.microsoft.com/office/drawing/2014/main" val="1202292132"/>
                    </a:ext>
                  </a:extLst>
                </a:gridCol>
                <a:gridCol w="3616177">
                  <a:extLst>
                    <a:ext uri="{9D8B030D-6E8A-4147-A177-3AD203B41FA5}">
                      <a16:colId xmlns:a16="http://schemas.microsoft.com/office/drawing/2014/main" val="3961653708"/>
                    </a:ext>
                  </a:extLst>
                </a:gridCol>
              </a:tblGrid>
              <a:tr h="446377">
                <a:tc>
                  <a:txBody>
                    <a:bodyPr/>
                    <a:lstStyle/>
                    <a:p>
                      <a:r>
                        <a:rPr lang="en-US" sz="18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Font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Typeface characters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7490843"/>
                  </a:ext>
                </a:extLst>
              </a:tr>
              <a:tr h="446377">
                <a:tc>
                  <a:txBody>
                    <a:bodyPr/>
                    <a:lstStyle/>
                    <a:p>
                      <a:r>
                        <a:rPr lang="en-US" sz="18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Font Style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Bold,</a:t>
                      </a:r>
                      <a:r>
                        <a:rPr lang="en-US" sz="1800" baseline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italicized, or both</a:t>
                      </a:r>
                      <a:endParaRPr lang="en-US" sz="18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9827219"/>
                  </a:ext>
                </a:extLst>
              </a:tr>
              <a:tr h="446377">
                <a:tc>
                  <a:txBody>
                    <a:bodyPr/>
                    <a:lstStyle/>
                    <a:p>
                      <a:r>
                        <a:rPr lang="en-US" sz="18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Underline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Various underline styles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5185528"/>
                  </a:ext>
                </a:extLst>
              </a:tr>
              <a:tr h="446377">
                <a:tc>
                  <a:txBody>
                    <a:bodyPr/>
                    <a:lstStyle/>
                    <a:p>
                      <a:r>
                        <a:rPr lang="en-US" sz="18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Color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Color of characters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4900347"/>
                  </a:ext>
                </a:extLst>
              </a:tr>
              <a:tr h="466367">
                <a:tc>
                  <a:txBody>
                    <a:bodyPr/>
                    <a:lstStyle/>
                    <a:p>
                      <a:r>
                        <a:rPr lang="en-US" sz="18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Effects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Special character effects 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0327704"/>
                  </a:ext>
                </a:extLst>
              </a:tr>
            </a:tbl>
          </a:graphicData>
        </a:graphic>
      </p:graphicFrame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93165" y="2746190"/>
            <a:ext cx="3729001" cy="3243495"/>
          </a:xfrm>
          <a:prstGeom prst="rect">
            <a:avLst/>
          </a:prstGeom>
          <a:noFill/>
          <a:ln w="6350">
            <a:noFill/>
          </a:ln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B354F6-DB23-4086-A076-7BB572BF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129E2A-BA75-4E57-8E55-7E2A4BC98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4491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Fonts and Sizes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76219"/>
            <a:ext cx="10531549" cy="4469990"/>
          </a:xfrm>
        </p:spPr>
        <p:txBody>
          <a:bodyPr>
            <a:normAutofit/>
          </a:bodyPr>
          <a:lstStyle/>
          <a:p>
            <a:r>
              <a:rPr lang="en-US" dirty="0"/>
              <a:t>Click an appropriate button on the Mini toolbar that appears when cells are selected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</p:txBody>
      </p:sp>
      <p:grpSp>
        <p:nvGrpSpPr>
          <p:cNvPr id="6" name="Canvas 456"/>
          <p:cNvGrpSpPr/>
          <p:nvPr/>
        </p:nvGrpSpPr>
        <p:grpSpPr>
          <a:xfrm>
            <a:off x="5021239" y="2639232"/>
            <a:ext cx="3517850" cy="2456816"/>
            <a:chOff x="0" y="0"/>
            <a:chExt cx="2537460" cy="1772126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2537460" cy="1753235"/>
            </a:xfrm>
            <a:prstGeom prst="rect">
              <a:avLst/>
            </a:prstGeom>
            <a:noFill/>
          </p:spPr>
        </p:sp>
        <p:pic>
          <p:nvPicPr>
            <p:cNvPr id="8" name="Picture 7"/>
            <p:cNvPicPr preferRelativeResize="0"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68555" y="550377"/>
              <a:ext cx="1397508" cy="645516"/>
            </a:xfrm>
            <a:prstGeom prst="rect">
              <a:avLst/>
            </a:prstGeom>
            <a:noFill/>
            <a:ln w="6350">
              <a:solidFill>
                <a:schemeClr val="bg1">
                  <a:lumMod val="75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 Box 59"/>
            <p:cNvSpPr txBox="1">
              <a:spLocks noChangeArrowheads="1"/>
            </p:cNvSpPr>
            <p:nvPr/>
          </p:nvSpPr>
          <p:spPr bwMode="auto">
            <a:xfrm>
              <a:off x="658125" y="0"/>
              <a:ext cx="880745" cy="36780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25400" tIns="25400" rIns="25400" bIns="25400" anchor="t" anchorCtr="0" upright="1">
              <a:noAutofit/>
            </a:bodyPr>
            <a:lstStyle/>
            <a:p>
              <a:pPr marL="7620" marR="0">
                <a:spcBef>
                  <a:spcPts val="0"/>
                </a:spcBef>
                <a:spcAft>
                  <a:spcPts val="0"/>
                </a:spcAft>
                <a:tabLst>
                  <a:tab pos="228600" algn="l"/>
                </a:tabLst>
              </a:pPr>
              <a:r>
                <a:rPr lang="en-US" sz="1100" b="1" dirty="0">
                  <a:effectLst/>
                  <a:latin typeface="Segoe UI" panose="020B0502040204020203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Font</a:t>
              </a:r>
            </a:p>
            <a:p>
              <a:pPr marL="7620" marR="0">
                <a:spcBef>
                  <a:spcPts val="0"/>
                </a:spcBef>
                <a:spcAft>
                  <a:spcPts val="0"/>
                </a:spcAft>
                <a:tabLst>
                  <a:tab pos="463550" algn="l"/>
                </a:tabLst>
              </a:pPr>
              <a:r>
                <a:rPr lang="en-US" sz="1100" b="1" dirty="0">
                  <a:effectLst/>
                  <a:latin typeface="Segoe UI" panose="020B0502040204020203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	Font Size</a:t>
              </a:r>
            </a:p>
          </p:txBody>
        </p:sp>
        <p:sp>
          <p:nvSpPr>
            <p:cNvPr id="10" name="Text Box 59"/>
            <p:cNvSpPr txBox="1">
              <a:spLocks noChangeArrowheads="1"/>
            </p:cNvSpPr>
            <p:nvPr/>
          </p:nvSpPr>
          <p:spPr bwMode="auto">
            <a:xfrm>
              <a:off x="0" y="1362244"/>
              <a:ext cx="1203741" cy="40988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25400" tIns="25400" rIns="25400" bIns="25400" anchor="t" anchorCtr="0" upright="1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  <a:tabLst>
                  <a:tab pos="403225" algn="l"/>
                </a:tabLst>
              </a:pPr>
              <a:r>
                <a:rPr lang="en-US" sz="1100" b="1" dirty="0">
                  <a:effectLst/>
                  <a:latin typeface="Segoe UI" panose="020B0502040204020203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	Bold</a:t>
              </a:r>
            </a:p>
            <a:p>
              <a:pPr marL="0" marR="0">
                <a:spcBef>
                  <a:spcPts val="0"/>
                </a:spcBef>
                <a:spcAft>
                  <a:spcPts val="0"/>
                </a:spcAft>
                <a:tabLst>
                  <a:tab pos="631825" algn="l"/>
                </a:tabLst>
              </a:pPr>
              <a:r>
                <a:rPr lang="en-US" sz="1100" b="1" dirty="0">
                  <a:effectLst/>
                  <a:latin typeface="Segoe UI" panose="020B0502040204020203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	Italic</a:t>
              </a:r>
            </a:p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dirty="0">
                  <a:effectLst/>
                  <a:latin typeface="Segoe UI" panose="020B0502040204020203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	Underline</a:t>
              </a:r>
            </a:p>
          </p:txBody>
        </p:sp>
        <p:sp>
          <p:nvSpPr>
            <p:cNvPr id="11" name="Text Box 59"/>
            <p:cNvSpPr txBox="1">
              <a:spLocks noChangeArrowheads="1"/>
            </p:cNvSpPr>
            <p:nvPr/>
          </p:nvSpPr>
          <p:spPr bwMode="auto">
            <a:xfrm>
              <a:off x="1359332" y="1351926"/>
              <a:ext cx="707808" cy="15388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25400" tIns="25400" rIns="25400" bIns="25400" anchor="t" anchorCtr="0" upright="1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>
                  <a:effectLst/>
                  <a:latin typeface="Segoe UI" panose="020B0502040204020203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Font Color</a:t>
              </a:r>
            </a:p>
          </p:txBody>
        </p:sp>
        <p:cxnSp>
          <p:nvCxnSpPr>
            <p:cNvPr id="12" name="AutoShape 58"/>
            <p:cNvCxnSpPr>
              <a:cxnSpLocks noChangeShapeType="1"/>
            </p:cNvCxnSpPr>
            <p:nvPr/>
          </p:nvCxnSpPr>
          <p:spPr bwMode="auto">
            <a:xfrm>
              <a:off x="1587013" y="1021145"/>
              <a:ext cx="0" cy="3556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" name="AutoShape 58"/>
            <p:cNvCxnSpPr>
              <a:cxnSpLocks noChangeShapeType="1"/>
            </p:cNvCxnSpPr>
            <p:nvPr/>
          </p:nvCxnSpPr>
          <p:spPr bwMode="auto">
            <a:xfrm>
              <a:off x="479542" y="1024272"/>
              <a:ext cx="0" cy="3556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AutoShape 58"/>
            <p:cNvCxnSpPr>
              <a:cxnSpLocks noChangeShapeType="1"/>
            </p:cNvCxnSpPr>
            <p:nvPr/>
          </p:nvCxnSpPr>
          <p:spPr bwMode="auto">
            <a:xfrm flipH="1">
              <a:off x="622058" y="1024272"/>
              <a:ext cx="0" cy="4445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58"/>
            <p:cNvCxnSpPr>
              <a:cxnSpLocks noChangeShapeType="1"/>
            </p:cNvCxnSpPr>
            <p:nvPr/>
          </p:nvCxnSpPr>
          <p:spPr bwMode="auto">
            <a:xfrm flipH="1">
              <a:off x="798554" y="1023428"/>
              <a:ext cx="2" cy="5461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" name="Text Box 59"/>
            <p:cNvSpPr txBox="1">
              <a:spLocks noChangeArrowheads="1"/>
            </p:cNvSpPr>
            <p:nvPr/>
          </p:nvSpPr>
          <p:spPr bwMode="auto">
            <a:xfrm>
              <a:off x="1448358" y="27759"/>
              <a:ext cx="1053542" cy="51562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25400" tIns="25400" rIns="25400" bIns="25400" anchor="t" anchorCtr="0" upright="1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>
                  <a:effectLst/>
                  <a:latin typeface="Segoe UI" panose="020B0502040204020203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Increase Font Size</a:t>
              </a:r>
            </a:p>
            <a:p>
              <a:pPr marL="0" marR="0">
                <a:spcBef>
                  <a:spcPts val="0"/>
                </a:spcBef>
                <a:spcAft>
                  <a:spcPts val="0"/>
                </a:spcAft>
                <a:tabLst>
                  <a:tab pos="152400" algn="l"/>
                </a:tabLst>
              </a:pPr>
              <a:r>
                <a:rPr lang="en-US" sz="1100" b="1">
                  <a:effectLst/>
                  <a:latin typeface="Segoe UI" panose="020B0502040204020203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	Decrease Font Size</a:t>
              </a:r>
            </a:p>
          </p:txBody>
        </p:sp>
        <p:cxnSp>
          <p:nvCxnSpPr>
            <p:cNvPr id="17" name="AutoShape 58"/>
            <p:cNvCxnSpPr>
              <a:cxnSpLocks noChangeShapeType="1"/>
            </p:cNvCxnSpPr>
            <p:nvPr/>
          </p:nvCxnSpPr>
          <p:spPr bwMode="auto">
            <a:xfrm flipH="1" flipV="1">
              <a:off x="1506994" y="221454"/>
              <a:ext cx="52" cy="42943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" name="AutoShape 58"/>
            <p:cNvCxnSpPr>
              <a:cxnSpLocks noChangeShapeType="1"/>
            </p:cNvCxnSpPr>
            <p:nvPr/>
          </p:nvCxnSpPr>
          <p:spPr bwMode="auto">
            <a:xfrm flipV="1">
              <a:off x="1694641" y="297616"/>
              <a:ext cx="0" cy="3556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AutoShape 58"/>
            <p:cNvCxnSpPr>
              <a:cxnSpLocks noChangeShapeType="1"/>
            </p:cNvCxnSpPr>
            <p:nvPr/>
          </p:nvCxnSpPr>
          <p:spPr bwMode="auto">
            <a:xfrm flipV="1">
              <a:off x="1203741" y="261272"/>
              <a:ext cx="0" cy="3810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AutoShape 58"/>
            <p:cNvCxnSpPr>
              <a:cxnSpLocks noChangeShapeType="1"/>
            </p:cNvCxnSpPr>
            <p:nvPr/>
          </p:nvCxnSpPr>
          <p:spPr bwMode="auto">
            <a:xfrm flipV="1">
              <a:off x="801163" y="157905"/>
              <a:ext cx="0" cy="4804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3820A9-B618-47D6-9D02-6DF5206FE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8E4BAA-4B25-420D-8123-CE2C7E4D6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15</a:t>
            </a:fld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60E07FF-EF44-4F9D-91D1-6E4CF01F99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7641" y="3416669"/>
            <a:ext cx="2495238" cy="533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7079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Applying Cell Borders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Borders help separate groups of data from each other to improve readability </a:t>
            </a:r>
          </a:p>
          <a:p>
            <a:r>
              <a:rPr lang="en-US" dirty="0"/>
              <a:t>Use borders to draw lines around any/all four edges of a cell or range of cells</a:t>
            </a:r>
          </a:p>
          <a:p>
            <a:r>
              <a:rPr lang="en-US" dirty="0"/>
              <a:t>To apply a cell border:</a:t>
            </a:r>
          </a:p>
          <a:p>
            <a:pPr lvl="1"/>
            <a:r>
              <a:rPr lang="en-US" dirty="0"/>
              <a:t>On the Home tab, in the Cells group, click </a:t>
            </a:r>
            <a:r>
              <a:rPr lang="en-US" b="1" dirty="0"/>
              <a:t>Format</a:t>
            </a:r>
            <a:r>
              <a:rPr lang="en-US" dirty="0"/>
              <a:t>, click </a:t>
            </a:r>
            <a:r>
              <a:rPr lang="en-US" b="1" dirty="0"/>
              <a:t>Format Cells</a:t>
            </a:r>
            <a:r>
              <a:rPr lang="en-US" dirty="0"/>
              <a:t>, then click the </a:t>
            </a:r>
            <a:r>
              <a:rPr lang="en-US" b="1" dirty="0"/>
              <a:t>Border </a:t>
            </a:r>
            <a:r>
              <a:rPr lang="en-US" dirty="0"/>
              <a:t>tab; or</a:t>
            </a:r>
          </a:p>
          <a:p>
            <a:pPr lvl="1"/>
            <a:r>
              <a:rPr lang="en-US" dirty="0"/>
              <a:t>On the Home tab, in the Font group, click the </a:t>
            </a:r>
            <a:r>
              <a:rPr lang="en-US" b="1" dirty="0"/>
              <a:t>Font Settings </a:t>
            </a:r>
            <a:r>
              <a:rPr lang="en-US" dirty="0"/>
              <a:t>dialog box launcher, then click the </a:t>
            </a:r>
            <a:r>
              <a:rPr lang="en-US" b="1" dirty="0"/>
              <a:t>Border</a:t>
            </a:r>
            <a:r>
              <a:rPr lang="en-US" dirty="0"/>
              <a:t> tab; or</a:t>
            </a:r>
          </a:p>
          <a:p>
            <a:pPr lvl="1"/>
            <a:r>
              <a:rPr lang="en-US" dirty="0"/>
              <a:t>On the Home tab, in the Font group, click the </a:t>
            </a:r>
            <a:r>
              <a:rPr lang="en-US" b="1" dirty="0"/>
              <a:t>Border</a:t>
            </a:r>
            <a:r>
              <a:rPr lang="en-US" dirty="0"/>
              <a:t> arrow, then click </a:t>
            </a:r>
            <a:r>
              <a:rPr lang="en-US" b="1" dirty="0"/>
              <a:t>More Borders</a:t>
            </a:r>
            <a:r>
              <a:rPr lang="en-US" dirty="0"/>
              <a:t>; or</a:t>
            </a:r>
            <a:endParaRPr lang="en-US" b="1" dirty="0"/>
          </a:p>
          <a:p>
            <a:pPr lvl="1"/>
            <a:r>
              <a:rPr lang="en-US" dirty="0"/>
              <a:t>Right-click the selected cell(s), click </a:t>
            </a:r>
            <a:r>
              <a:rPr lang="en-US" b="1" dirty="0"/>
              <a:t>Format Cells</a:t>
            </a:r>
            <a:r>
              <a:rPr lang="en-US" dirty="0"/>
              <a:t>, then click the </a:t>
            </a:r>
            <a:r>
              <a:rPr lang="en-US" b="1" dirty="0"/>
              <a:t>Border</a:t>
            </a:r>
            <a:r>
              <a:rPr lang="en-US" dirty="0"/>
              <a:t> tab; or</a:t>
            </a:r>
          </a:p>
          <a:p>
            <a:pPr lvl="1"/>
            <a:r>
              <a:rPr lang="en-US" dirty="0"/>
              <a:t>Press CTRL+1, then click the </a:t>
            </a:r>
            <a:r>
              <a:rPr lang="en-US" b="1" dirty="0"/>
              <a:t>Border</a:t>
            </a:r>
            <a:r>
              <a:rPr lang="en-US" dirty="0"/>
              <a:t> tab; or</a:t>
            </a:r>
          </a:p>
          <a:p>
            <a:pPr lvl="1"/>
            <a:r>
              <a:rPr lang="en-US" dirty="0"/>
              <a:t>On the Home tab, in the Font group, click the </a:t>
            </a:r>
            <a:r>
              <a:rPr lang="en-US" b="1" dirty="0"/>
              <a:t>Border</a:t>
            </a:r>
            <a:r>
              <a:rPr lang="en-US" dirty="0"/>
              <a:t> arrow, then click a border style; or</a:t>
            </a:r>
          </a:p>
          <a:p>
            <a:pPr lvl="1"/>
            <a:r>
              <a:rPr lang="en-US" dirty="0"/>
              <a:t>Right-click, then click </a:t>
            </a:r>
            <a:r>
              <a:rPr lang="en-US" b="1" dirty="0"/>
              <a:t>Border</a:t>
            </a:r>
            <a:r>
              <a:rPr lang="en-US" dirty="0"/>
              <a:t> on the Mini toolbar</a:t>
            </a:r>
          </a:p>
          <a:p>
            <a:pPr lvl="1"/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413D815-C7C8-44A0-B0C1-F39DD9BF9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F00763-F4A7-4B69-A7AC-B74486DFE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1863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Applying Cell Borders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6673948" cy="4351338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Line</a:t>
            </a:r>
          </a:p>
          <a:p>
            <a:pPr lvl="1"/>
            <a:r>
              <a:rPr lang="en-US" dirty="0"/>
              <a:t>Click an appropriate option for the line style of the border</a:t>
            </a:r>
          </a:p>
          <a:p>
            <a:r>
              <a:rPr lang="en-US" b="1" dirty="0"/>
              <a:t>Presets</a:t>
            </a:r>
          </a:p>
          <a:p>
            <a:pPr lvl="1"/>
            <a:r>
              <a:rPr lang="en-US" dirty="0"/>
              <a:t>Use these buttons to select a common border style</a:t>
            </a:r>
          </a:p>
          <a:p>
            <a:r>
              <a:rPr lang="en-US" b="1" dirty="0"/>
              <a:t>Border</a:t>
            </a:r>
          </a:p>
          <a:p>
            <a:pPr lvl="1"/>
            <a:r>
              <a:rPr lang="en-US" dirty="0"/>
              <a:t>Click a button to turn on or off a particular border position</a:t>
            </a:r>
          </a:p>
          <a:p>
            <a:pPr lvl="1"/>
            <a:r>
              <a:rPr lang="en-US" dirty="0"/>
              <a:t>You can also apply diagonal lines, as required</a:t>
            </a:r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18459" y="2135238"/>
            <a:ext cx="3524678" cy="309794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FF8BB7-CCAA-49A7-ACF3-B9B6F0231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5913A8-DF5E-4952-A8D7-DF25DE1B6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3760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Colors and Patterns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Patterns and color can help draw a viewer’s attention to particular parts of the worksheet, or divide it visually from the rest of the information</a:t>
            </a:r>
          </a:p>
          <a:p>
            <a:r>
              <a:rPr lang="en-US" dirty="0"/>
              <a:t>You can select one of the standard colors or create a custom color</a:t>
            </a:r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67204" y="3172142"/>
            <a:ext cx="1297697" cy="170154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09440" y="3172142"/>
            <a:ext cx="2376001" cy="262374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61860" y="3172142"/>
            <a:ext cx="2376001" cy="262374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05233A-7EFF-4953-8B61-E94CFE33B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E35580-B64B-4126-83B4-58EE3E9F6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4580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Colors and Patterns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727797"/>
            <a:ext cx="7085428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On the Home tab, in the Font group, click the </a:t>
            </a:r>
            <a:r>
              <a:rPr lang="en-US" b="1" dirty="0"/>
              <a:t>Fill Color</a:t>
            </a:r>
            <a:r>
              <a:rPr lang="en-US" dirty="0"/>
              <a:t> arrow; or</a:t>
            </a:r>
          </a:p>
          <a:p>
            <a:r>
              <a:rPr lang="en-US" dirty="0"/>
              <a:t>On the Home tab, in the Cells group, click </a:t>
            </a:r>
            <a:r>
              <a:rPr lang="en-US" b="1" dirty="0"/>
              <a:t>Format</a:t>
            </a:r>
            <a:r>
              <a:rPr lang="en-US" dirty="0"/>
              <a:t>, click </a:t>
            </a:r>
            <a:r>
              <a:rPr lang="en-US" b="1" dirty="0"/>
              <a:t>Format Cells</a:t>
            </a:r>
            <a:r>
              <a:rPr lang="en-US" dirty="0"/>
              <a:t>, then click the </a:t>
            </a:r>
            <a:r>
              <a:rPr lang="en-US" b="1" dirty="0"/>
              <a:t>Fill </a:t>
            </a:r>
            <a:r>
              <a:rPr lang="en-US" dirty="0"/>
              <a:t>tab; or</a:t>
            </a:r>
          </a:p>
          <a:p>
            <a:r>
              <a:rPr lang="en-US" dirty="0"/>
              <a:t>On the Home tab, in the Font group, click the </a:t>
            </a:r>
            <a:r>
              <a:rPr lang="en-US" b="1" dirty="0"/>
              <a:t>Font Settings </a:t>
            </a:r>
            <a:r>
              <a:rPr lang="en-US" dirty="0"/>
              <a:t>dialog box launcher, then click the </a:t>
            </a:r>
            <a:r>
              <a:rPr lang="en-US" b="1" dirty="0"/>
              <a:t>Fill</a:t>
            </a:r>
            <a:r>
              <a:rPr lang="en-US" dirty="0"/>
              <a:t> tab; or</a:t>
            </a:r>
          </a:p>
          <a:p>
            <a:r>
              <a:rPr lang="en-US" dirty="0"/>
              <a:t>Right-click the selected cell(s), click </a:t>
            </a:r>
            <a:r>
              <a:rPr lang="en-US" b="1" dirty="0"/>
              <a:t>Format Cells</a:t>
            </a:r>
            <a:r>
              <a:rPr lang="en-US" dirty="0"/>
              <a:t>, then click the </a:t>
            </a:r>
            <a:r>
              <a:rPr lang="en-US" b="1" dirty="0"/>
              <a:t>Fill</a:t>
            </a:r>
            <a:r>
              <a:rPr lang="en-US" dirty="0"/>
              <a:t> tab; or</a:t>
            </a:r>
          </a:p>
          <a:p>
            <a:r>
              <a:rPr lang="en-US" dirty="0"/>
              <a:t>Right-click the selection, then on the Mini toolbar, click the </a:t>
            </a:r>
            <a:r>
              <a:rPr lang="en-US" b="1" dirty="0"/>
              <a:t>Fill Color </a:t>
            </a:r>
            <a:r>
              <a:rPr lang="en-US" dirty="0"/>
              <a:t>arrow</a:t>
            </a:r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40554" y="1873429"/>
            <a:ext cx="3530719" cy="311114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FD18B4-51B3-4101-B9E2-E54554BC0A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965FA4-8DE5-4FE8-BE71-8C42EB1E9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248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37493" y="1122363"/>
            <a:ext cx="10374922" cy="2387600"/>
          </a:xfrm>
        </p:spPr>
        <p:txBody>
          <a:bodyPr/>
          <a:lstStyle/>
          <a:p>
            <a:r>
              <a:rPr lang="en-US"/>
              <a:t>Microsoft Excel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Lesson 4:  Formatting the Worksheet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04DF63-F280-47F6-8924-22BD6F4252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87D2BC-7FF4-4BB9-9A75-0E53F8069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3122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the Format Painter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Use the Format Painter        to quickly copy cell formatting from one cell to another, or from one worksheet to another</a:t>
            </a:r>
          </a:p>
          <a:p>
            <a:r>
              <a:rPr lang="en-US" dirty="0"/>
              <a:t>Select the cell or range of cells that contain formatting you want to copy, then</a:t>
            </a:r>
          </a:p>
          <a:p>
            <a:pPr lvl="1"/>
            <a:r>
              <a:rPr lang="en-US" dirty="0"/>
              <a:t>On the Home tab, in the Clipboard group, click </a:t>
            </a:r>
            <a:r>
              <a:rPr lang="en-US" b="1" dirty="0"/>
              <a:t>Format Painter</a:t>
            </a:r>
            <a:endParaRPr lang="en-US" dirty="0"/>
          </a:p>
          <a:p>
            <a:pPr lvl="2"/>
            <a:r>
              <a:rPr lang="en-US" dirty="0"/>
              <a:t>Single-click the Format Painter to use the feature only once</a:t>
            </a:r>
          </a:p>
          <a:p>
            <a:pPr lvl="2"/>
            <a:r>
              <a:rPr lang="en-US" dirty="0"/>
              <a:t>Double-click the Format Painter to use the feature multiple times </a:t>
            </a:r>
          </a:p>
          <a:p>
            <a:pPr lvl="1"/>
            <a:r>
              <a:rPr lang="en-US" dirty="0"/>
              <a:t>Click in the target cell(s) to paint or paste the formatting</a:t>
            </a:r>
          </a:p>
          <a:p>
            <a:pPr lvl="1"/>
            <a:r>
              <a:rPr lang="en-US" dirty="0"/>
              <a:t>If you have double-clicked the Format Painter button in order to paste formatting multiple times, single-click the button to deactivate it when you are done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2028" y="1861293"/>
            <a:ext cx="400034" cy="214303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49F550-E1D6-4256-9966-4A4C738E8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7C07EC-1CD5-4B7F-A801-809A98A9D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1775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Clearing Cell Contents and Formatting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On the Home tab, in the Editing group, click the </a:t>
            </a:r>
            <a:r>
              <a:rPr lang="en-US" b="1" dirty="0"/>
              <a:t>Clear</a:t>
            </a:r>
            <a:r>
              <a:rPr lang="en-US" dirty="0"/>
              <a:t> arrow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4439165"/>
              </p:ext>
            </p:extLst>
          </p:nvPr>
        </p:nvGraphicFramePr>
        <p:xfrm>
          <a:off x="2704858" y="2329181"/>
          <a:ext cx="8493927" cy="2980016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504071">
                  <a:extLst>
                    <a:ext uri="{9D8B030D-6E8A-4147-A177-3AD203B41FA5}">
                      <a16:colId xmlns:a16="http://schemas.microsoft.com/office/drawing/2014/main" val="1202292132"/>
                    </a:ext>
                  </a:extLst>
                </a:gridCol>
                <a:gridCol w="6989856">
                  <a:extLst>
                    <a:ext uri="{9D8B030D-6E8A-4147-A177-3AD203B41FA5}">
                      <a16:colId xmlns:a16="http://schemas.microsoft.com/office/drawing/2014/main" val="3961653708"/>
                    </a:ext>
                  </a:extLst>
                </a:gridCol>
              </a:tblGrid>
              <a:tr h="545843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18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All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1800" b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Remove all data, cell formats, and comments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7490843"/>
                  </a:ext>
                </a:extLst>
              </a:tr>
              <a:tr h="796644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18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Format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18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Remove only formatting from selected cell(s); data</a:t>
                      </a:r>
                      <a:r>
                        <a:rPr lang="en-US" sz="1800" baseline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and comments remain unchanged</a:t>
                      </a:r>
                      <a:endParaRPr lang="en-US" sz="18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9827219"/>
                  </a:ext>
                </a:extLst>
              </a:tr>
              <a:tr h="545843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18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Contents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18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Remove only data from selected</a:t>
                      </a:r>
                      <a:r>
                        <a:rPr lang="en-US" sz="1800" baseline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cell(s)</a:t>
                      </a:r>
                      <a:endParaRPr lang="en-US" sz="18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5185528"/>
                  </a:ext>
                </a:extLst>
              </a:tr>
              <a:tr h="545843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18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Comments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18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Remove only comments from selected cell(s)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4900347"/>
                  </a:ext>
                </a:extLst>
              </a:tr>
              <a:tr h="545843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18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Hyperlinks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18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Convert</a:t>
                      </a:r>
                      <a:r>
                        <a:rPr lang="en-US" sz="1800" baseline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hyperlinks in selected cell(s) to text</a:t>
                      </a:r>
                      <a:endParaRPr lang="en-US" sz="18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0327704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658" y="2329181"/>
            <a:ext cx="1275548" cy="1370621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290585-CE53-4AF9-9892-DED223E878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5BA80D-50F4-4C3B-86BD-851BCD6ED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2915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Cell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dirty="0"/>
              <a:t>A cell style is a grouping of specific format settings such as font, size, color</a:t>
            </a:r>
          </a:p>
          <a:p>
            <a:pPr>
              <a:lnSpc>
                <a:spcPct val="110000"/>
              </a:lnSpc>
            </a:pPr>
            <a:r>
              <a:rPr lang="en-US" dirty="0"/>
              <a:t>Styles are defined individually for each workbook</a:t>
            </a:r>
          </a:p>
          <a:p>
            <a:pPr>
              <a:lnSpc>
                <a:spcPct val="110000"/>
              </a:lnSpc>
            </a:pPr>
            <a:r>
              <a:rPr lang="en-US" dirty="0"/>
              <a:t>Quick Styles are a set of prebuilt styles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On the Home tab, in the Styles group, </a:t>
            </a:r>
            <a:br>
              <a:rPr lang="en-US" dirty="0"/>
            </a:br>
            <a:r>
              <a:rPr lang="en-US" dirty="0"/>
              <a:t>click </a:t>
            </a:r>
            <a:r>
              <a:rPr lang="en-US" b="1" dirty="0"/>
              <a:t>Cell Styles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If the Cell Styles button does not appear</a:t>
            </a:r>
            <a:br>
              <a:rPr lang="en-US" dirty="0"/>
            </a:br>
            <a:r>
              <a:rPr lang="en-US" dirty="0"/>
              <a:t>in the Ribbon, click the More button in</a:t>
            </a:r>
            <a:br>
              <a:rPr lang="en-US" dirty="0"/>
            </a:br>
            <a:r>
              <a:rPr lang="en-US" dirty="0"/>
              <a:t>the Styles gallery to view all the </a:t>
            </a:r>
            <a:br>
              <a:rPr lang="en-US" dirty="0"/>
            </a:br>
            <a:r>
              <a:rPr lang="en-US" dirty="0"/>
              <a:t>available styles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77434" y="2797727"/>
            <a:ext cx="4120332" cy="311070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897F7A-A960-408B-A52C-386FCF347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502206-84A6-4C8A-8764-E602574DD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6934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Conditional Formatting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09600" y="1727797"/>
            <a:ext cx="8839200" cy="4525963"/>
          </a:xfrm>
        </p:spPr>
        <p:txBody>
          <a:bodyPr/>
          <a:lstStyle/>
          <a:p>
            <a:r>
              <a:rPr lang="en-US" dirty="0"/>
              <a:t>You can use conditional formatting to display data in cells one way for some values, and another way for other values, without the need to change the formatting manually</a:t>
            </a:r>
          </a:p>
          <a:p>
            <a:r>
              <a:rPr lang="en-US" dirty="0"/>
              <a:t>On the Home tab, in the Styles group, click </a:t>
            </a:r>
            <a:r>
              <a:rPr lang="en-US" b="1" dirty="0"/>
              <a:t>Conditional Formatting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7990" y="1836957"/>
            <a:ext cx="1481420" cy="2954831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E24F87-A886-4FE6-A94A-E5CEC56E4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A9A12B-DBA3-4601-AD83-07E96D03C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29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Conditional Formatting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09600" y="1727797"/>
            <a:ext cx="7732029" cy="4525963"/>
          </a:xfrm>
        </p:spPr>
        <p:txBody>
          <a:bodyPr/>
          <a:lstStyle/>
          <a:p>
            <a:r>
              <a:rPr lang="en-US" b="1" dirty="0"/>
              <a:t>Highlight Cell Rules</a:t>
            </a:r>
          </a:p>
          <a:p>
            <a:pPr lvl="1"/>
            <a:r>
              <a:rPr lang="en-US" dirty="0"/>
              <a:t>Highlights cell values based on their relation to specific values you enter</a:t>
            </a:r>
          </a:p>
          <a:p>
            <a:pPr lvl="1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B7B29E9-CDD4-4E5F-A2BE-0714D86664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1373" y="2066480"/>
            <a:ext cx="2600420" cy="3377718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866A8A-93A0-4A7A-8A66-3E70B5DB4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99D11E-FED8-43E5-899F-44D7AA713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5220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Conditional Formatting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27797"/>
            <a:ext cx="7901354" cy="4525963"/>
          </a:xfrm>
        </p:spPr>
        <p:txBody>
          <a:bodyPr/>
          <a:lstStyle/>
          <a:p>
            <a:r>
              <a:rPr lang="en-US" b="1" dirty="0"/>
              <a:t>Top/Bottom Rules</a:t>
            </a:r>
          </a:p>
          <a:p>
            <a:pPr lvl="1"/>
            <a:r>
              <a:rPr lang="en-US" dirty="0"/>
              <a:t>Activates conditional formatting on the top or bottom ranking cells in a range</a:t>
            </a:r>
          </a:p>
          <a:p>
            <a:pPr lvl="1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F6112BB-901A-40E5-8031-8C75243C35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7600" y="2169714"/>
            <a:ext cx="2522515" cy="3274484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4A8DDD-6789-4D95-967D-2B4331A3A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D5AC63-6FC0-4DA7-9195-6EC888BBB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7243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Conditional Formatting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Data Bars</a:t>
            </a:r>
          </a:p>
          <a:p>
            <a:pPr lvl="1"/>
            <a:r>
              <a:rPr lang="en-US" dirty="0"/>
              <a:t>Embeds a bar chart into the selected range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55E7F4A-207D-4A0E-A5B6-9DDEE2EF32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9359" y="2174609"/>
            <a:ext cx="2490302" cy="3241453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D16465-C674-454E-88D0-13B014CFAA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00E141-CA7B-46F7-A2BF-16AF863E9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107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Conditional Formatting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27797"/>
            <a:ext cx="7858637" cy="4525963"/>
          </a:xfrm>
        </p:spPr>
        <p:txBody>
          <a:bodyPr/>
          <a:lstStyle/>
          <a:p>
            <a:r>
              <a:rPr lang="en-US" b="1" dirty="0"/>
              <a:t>Color Scales</a:t>
            </a:r>
          </a:p>
          <a:p>
            <a:pPr lvl="1"/>
            <a:r>
              <a:rPr lang="en-US" dirty="0"/>
              <a:t>Shows the relative value of each cell to other cells using color gradients</a:t>
            </a:r>
          </a:p>
          <a:p>
            <a:pPr lvl="1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2B6601-1302-4B9F-B950-CC5A174CB6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52645" y="2178401"/>
            <a:ext cx="2546744" cy="3307999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8664B8-1B1D-4915-A1EA-AE0E112DC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EE4BA1-1DCE-4ECF-B17D-AB28450B08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6879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Conditional Formatting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Icon Sets</a:t>
            </a:r>
          </a:p>
          <a:p>
            <a:pPr lvl="1"/>
            <a:r>
              <a:rPr lang="en-US" dirty="0"/>
              <a:t>Highlights values using icons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B86BD65-84A9-440E-9B88-D055202CB3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3427" y="2157059"/>
            <a:ext cx="2428130" cy="3160529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F50D9-496C-4C31-833E-909A0A454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F3B882-AB4A-4E37-A716-2F9F84A1A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33228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the Rules Manager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you use the Ribbon to set up conditional formatting, Excel creates formatting rules in the background.</a:t>
            </a:r>
          </a:p>
          <a:p>
            <a:pPr lvl="1"/>
            <a:r>
              <a:rPr lang="en-US" dirty="0"/>
              <a:t>You can manage these formatting rules with the Rules Manager</a:t>
            </a:r>
          </a:p>
          <a:p>
            <a:r>
              <a:rPr lang="en-US" dirty="0"/>
              <a:t>On the Home tab, in the Styles group, click </a:t>
            </a:r>
            <a:r>
              <a:rPr lang="en-US" b="1" dirty="0"/>
              <a:t>Conditional Formatting</a:t>
            </a:r>
            <a:r>
              <a:rPr lang="en-US" dirty="0"/>
              <a:t>, then click </a:t>
            </a:r>
            <a:r>
              <a:rPr lang="en-US" b="1" dirty="0"/>
              <a:t>Manage Rules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960" y="3990778"/>
            <a:ext cx="4427507" cy="2115051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76A464-02F9-4F3D-9FC0-A55F5392D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5CE676-9B54-4A6B-9561-FB35AEE25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8390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dirty="0"/>
              <a:t>format numbers and decimal places​</a:t>
            </a:r>
          </a:p>
          <a:p>
            <a:pPr fontAlgn="base"/>
            <a:r>
              <a:rPr lang="en-US" dirty="0"/>
              <a:t>change the alignment of cell contents​</a:t>
            </a:r>
          </a:p>
          <a:p>
            <a:pPr fontAlgn="base"/>
            <a:r>
              <a:rPr lang="en-US" dirty="0"/>
              <a:t>merge and wrap cells</a:t>
            </a:r>
          </a:p>
          <a:p>
            <a:pPr fontAlgn="base"/>
            <a:r>
              <a:rPr lang="en-US" dirty="0"/>
              <a:t>change fonts and font size</a:t>
            </a:r>
          </a:p>
          <a:p>
            <a:pPr fontAlgn="base"/>
            <a:r>
              <a:rPr lang="en-US" dirty="0"/>
              <a:t>apply borders around cells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DEA3D7B-8A4D-43D0-9A83-1744FEF6040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fontAlgn="base"/>
            <a:r>
              <a:rPr lang="en-CA" dirty="0"/>
              <a:t>apply background colors and patterns to cells</a:t>
            </a:r>
          </a:p>
          <a:p>
            <a:pPr fontAlgn="base"/>
            <a:r>
              <a:rPr lang="en-US" dirty="0"/>
              <a:t>use the Format Painter​</a:t>
            </a:r>
          </a:p>
          <a:p>
            <a:pPr fontAlgn="base"/>
            <a:r>
              <a:rPr lang="en-US" dirty="0"/>
              <a:t>clear cell contents and formatting​</a:t>
            </a:r>
          </a:p>
          <a:p>
            <a:pPr fontAlgn="base"/>
            <a:r>
              <a:rPr lang="en-US" dirty="0"/>
              <a:t>apply and modify cell styles​</a:t>
            </a:r>
          </a:p>
          <a:p>
            <a:pPr fontAlgn="base"/>
            <a:r>
              <a:rPr lang="en-US" dirty="0"/>
              <a:t>apply and remove conditional formatting​</a:t>
            </a:r>
            <a:r>
              <a:rPr lang="en-CA" dirty="0"/>
              <a:t>​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1D1261-D94F-4B7F-9103-DDFBC51F8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D724B9-19D1-4002-A90C-966078980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52707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Removing Conditional Formatting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remove any conditional formatting, on the Home tab, in the Styles group, click the </a:t>
            </a:r>
            <a:r>
              <a:rPr lang="en-US" b="1" dirty="0"/>
              <a:t>Conditional Formatting</a:t>
            </a:r>
            <a:r>
              <a:rPr lang="en-US" dirty="0"/>
              <a:t> arrow, and select </a:t>
            </a:r>
            <a:r>
              <a:rPr lang="en-US" b="1" dirty="0"/>
              <a:t>Clear Rules</a:t>
            </a:r>
            <a:r>
              <a:rPr lang="en-US" dirty="0"/>
              <a:t>. </a:t>
            </a:r>
          </a:p>
          <a:p>
            <a:pPr marL="342900" lvl="1" indent="0">
              <a:buNone/>
            </a:pPr>
            <a:r>
              <a:rPr lang="en-US" sz="2400" dirty="0"/>
              <a:t>Choose to clear the conditional formatting from:</a:t>
            </a:r>
          </a:p>
          <a:p>
            <a:pPr lvl="1"/>
            <a:r>
              <a:rPr lang="en-US" dirty="0"/>
              <a:t>entire sheet, or </a:t>
            </a:r>
          </a:p>
          <a:p>
            <a:pPr lvl="1"/>
            <a:r>
              <a:rPr lang="en-US" dirty="0"/>
              <a:t>selected cells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76A464-02F9-4F3D-9FC0-A55F5392D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5CE676-9B54-4A6B-9561-FB35AEE25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30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9F45210-AA95-4A4B-A9CE-705561B5E33A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7874" y="2793353"/>
            <a:ext cx="2681873" cy="2739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26254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dirty="0"/>
              <a:t>format numbers and decimal places​</a:t>
            </a:r>
          </a:p>
          <a:p>
            <a:pPr fontAlgn="base"/>
            <a:r>
              <a:rPr lang="en-US" dirty="0"/>
              <a:t>change the alignment of cell contents​</a:t>
            </a:r>
          </a:p>
          <a:p>
            <a:pPr fontAlgn="base"/>
            <a:r>
              <a:rPr lang="en-US" dirty="0"/>
              <a:t>merge and wrap cells</a:t>
            </a:r>
          </a:p>
          <a:p>
            <a:pPr fontAlgn="base"/>
            <a:r>
              <a:rPr lang="en-US" dirty="0"/>
              <a:t>change fonts and font size</a:t>
            </a:r>
          </a:p>
          <a:p>
            <a:pPr fontAlgn="base"/>
            <a:r>
              <a:rPr lang="en-US" dirty="0"/>
              <a:t>apply borders around cells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DEA3D7B-8A4D-43D0-9A83-1744FEF6040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fontAlgn="base"/>
            <a:r>
              <a:rPr lang="en-CA" dirty="0"/>
              <a:t>apply background colors and patterns to cells</a:t>
            </a:r>
          </a:p>
          <a:p>
            <a:pPr fontAlgn="base"/>
            <a:r>
              <a:rPr lang="en-US" dirty="0"/>
              <a:t>use the Format Painter​</a:t>
            </a:r>
          </a:p>
          <a:p>
            <a:pPr fontAlgn="base"/>
            <a:r>
              <a:rPr lang="en-US" dirty="0"/>
              <a:t>clear cell contents and formatting​</a:t>
            </a:r>
          </a:p>
          <a:p>
            <a:pPr fontAlgn="base"/>
            <a:r>
              <a:rPr lang="en-US" dirty="0"/>
              <a:t>apply and modify cell styles​</a:t>
            </a:r>
          </a:p>
          <a:p>
            <a:pPr fontAlgn="base"/>
            <a:r>
              <a:rPr lang="en-US" dirty="0"/>
              <a:t>apply and remove conditional formatting​</a:t>
            </a:r>
            <a:r>
              <a:rPr lang="en-CA" dirty="0"/>
              <a:t>​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1D1261-D94F-4B7F-9103-DDFBC51F8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D724B9-19D1-4002-A90C-966078980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3689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Formatting a Cell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en-US" dirty="0"/>
              <a:t>Formatting is about changing the appearance of data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en-US" dirty="0"/>
              <a:t>Cells can be formatted before or after data is entered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en-US" dirty="0"/>
              <a:t>Cells remain formatted even after they are cleared of data contents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en-US" dirty="0"/>
              <a:t>An applied cell format is carried to new cells when copied and pasted, or when using the fill handle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en-US" dirty="0"/>
              <a:t>Live Preview allows you to see how formatting will appear before making a final formatting selection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E299BD4-ECB0-4734-8855-A622C347C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23BBF2-294C-4310-A786-6E2BE9439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7122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Formatting Numbers and Decimal Digits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695365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On the Home tab, in the Font, Alignment, or Number group, click an appropriate format button; or</a:t>
            </a:r>
          </a:p>
          <a:p>
            <a:r>
              <a:rPr lang="en-US" dirty="0"/>
              <a:t>Press CTRL+1; or</a:t>
            </a:r>
          </a:p>
          <a:p>
            <a:r>
              <a:rPr lang="en-US" dirty="0"/>
              <a:t>Right-click cell(s), then click </a:t>
            </a:r>
            <a:r>
              <a:rPr lang="en-US" b="1" dirty="0"/>
              <a:t>Format Cells</a:t>
            </a:r>
            <a:r>
              <a:rPr lang="en-US" dirty="0"/>
              <a:t>; or</a:t>
            </a:r>
          </a:p>
          <a:p>
            <a:r>
              <a:rPr lang="en-US" dirty="0"/>
              <a:t>Right-click cell(s), then click the appropriate formatting button on the Mini toolbar; or</a:t>
            </a:r>
          </a:p>
          <a:p>
            <a:r>
              <a:rPr lang="en-US" dirty="0"/>
              <a:t>On the Home tab, in the Font, Alignment, or Number group, click that group’s </a:t>
            </a:r>
            <a:r>
              <a:rPr lang="en-US" b="1" dirty="0"/>
              <a:t>dialog</a:t>
            </a:r>
            <a:r>
              <a:rPr lang="en-US" dirty="0"/>
              <a:t> </a:t>
            </a:r>
            <a:r>
              <a:rPr lang="en-US" b="1" dirty="0"/>
              <a:t>box launcher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12827" y="1952237"/>
            <a:ext cx="3892807" cy="3415116"/>
          </a:xfrm>
          <a:prstGeom prst="rect">
            <a:avLst/>
          </a:prstGeom>
          <a:noFill/>
          <a:ln w="6350">
            <a:noFill/>
          </a:ln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9C1679-F1B9-4B5F-942A-742326A5B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BD5492-8BCC-4297-BB65-31AF74219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222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Formatting Numbers and Decimal Digits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1175633"/>
              </p:ext>
            </p:extLst>
          </p:nvPr>
        </p:nvGraphicFramePr>
        <p:xfrm>
          <a:off x="724029" y="3587227"/>
          <a:ext cx="10766574" cy="235476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53810">
                  <a:extLst>
                    <a:ext uri="{9D8B030D-6E8A-4147-A177-3AD203B41FA5}">
                      <a16:colId xmlns:a16="http://schemas.microsoft.com/office/drawing/2014/main" val="2018350695"/>
                    </a:ext>
                  </a:extLst>
                </a:gridCol>
                <a:gridCol w="9312764">
                  <a:extLst>
                    <a:ext uri="{9D8B030D-6E8A-4147-A177-3AD203B41FA5}">
                      <a16:colId xmlns:a16="http://schemas.microsoft.com/office/drawing/2014/main" val="1810349181"/>
                    </a:ext>
                  </a:extLst>
                </a:gridCol>
              </a:tblGrid>
              <a:tr h="828838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General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b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(Default</a:t>
                      </a:r>
                      <a:r>
                        <a:rPr lang="en-US" sz="2000" b="0" baseline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Format) Displays numbers exactly as entered with no trailing zeroes after the decimal point.</a:t>
                      </a:r>
                      <a:endParaRPr lang="en-US" sz="2000" b="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4446299"/>
                  </a:ext>
                </a:extLst>
              </a:tr>
              <a:tr h="854397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Number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(Standard</a:t>
                      </a:r>
                      <a:r>
                        <a:rPr lang="en-US" sz="2000" baseline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Format for Numbers) Can display commas and a specified number of digits after the decimal point.</a:t>
                      </a:r>
                      <a:endParaRPr lang="en-US" sz="20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2489951"/>
                  </a:ext>
                </a:extLst>
              </a:tr>
              <a:tr h="671527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Currency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Similar</a:t>
                      </a:r>
                      <a:r>
                        <a:rPr lang="en-US" sz="2000" baseline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to the Number format and will display the currency symbol ($).</a:t>
                      </a:r>
                      <a:endParaRPr lang="en-US" sz="20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57662093"/>
                  </a:ext>
                </a:extLst>
              </a:tr>
            </a:tbl>
          </a:graphicData>
        </a:graphic>
      </p:graphicFrame>
      <p:pic>
        <p:nvPicPr>
          <p:cNvPr id="7" name="Picture 6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115" b="38056"/>
          <a:stretch/>
        </p:blipFill>
        <p:spPr bwMode="auto">
          <a:xfrm>
            <a:off x="3441968" y="1779188"/>
            <a:ext cx="3089116" cy="1632752"/>
          </a:xfrm>
          <a:prstGeom prst="rect">
            <a:avLst/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-1" r="29960" b="37713"/>
          <a:stretch/>
        </p:blipFill>
        <p:spPr bwMode="auto">
          <a:xfrm>
            <a:off x="8406970" y="1779188"/>
            <a:ext cx="2799004" cy="1632752"/>
          </a:xfrm>
          <a:prstGeom prst="rect">
            <a:avLst/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910" y="1779188"/>
            <a:ext cx="606173" cy="1491586"/>
          </a:xfrm>
          <a:prstGeom prst="rect">
            <a:avLst/>
          </a:prstGeom>
          <a:ln w="6350">
            <a:solidFill>
              <a:schemeClr val="bg1">
                <a:lumMod val="75000"/>
              </a:schemeClr>
            </a:solidFill>
          </a:ln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CF3B45-4312-4E26-A73D-BF73EBD057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391838-32A8-4AD2-99CA-AEEBAFD98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6292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Formatting Numbers and Decimal Digits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8136199"/>
              </p:ext>
            </p:extLst>
          </p:nvPr>
        </p:nvGraphicFramePr>
        <p:xfrm>
          <a:off x="838200" y="3852121"/>
          <a:ext cx="10639567" cy="2123264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743635">
                  <a:extLst>
                    <a:ext uri="{9D8B030D-6E8A-4147-A177-3AD203B41FA5}">
                      <a16:colId xmlns:a16="http://schemas.microsoft.com/office/drawing/2014/main" val="4292071044"/>
                    </a:ext>
                  </a:extLst>
                </a:gridCol>
                <a:gridCol w="8895932">
                  <a:extLst>
                    <a:ext uri="{9D8B030D-6E8A-4147-A177-3AD203B41FA5}">
                      <a16:colId xmlns:a16="http://schemas.microsoft.com/office/drawing/2014/main" val="2930772991"/>
                    </a:ext>
                  </a:extLst>
                </a:gridCol>
              </a:tblGrid>
              <a:tr h="873896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Accounting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b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Similar</a:t>
                      </a:r>
                      <a:r>
                        <a:rPr lang="en-US" sz="2000" b="0" baseline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to the Currency format and will display negative numbers in parentheses.</a:t>
                      </a:r>
                      <a:endParaRPr lang="en-US" sz="2000" b="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4059242"/>
                  </a:ext>
                </a:extLst>
              </a:tr>
              <a:tr h="624684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Date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Displays dates</a:t>
                      </a:r>
                      <a:r>
                        <a:rPr lang="en-US" sz="2000" baseline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in many ways.</a:t>
                      </a:r>
                      <a:endParaRPr lang="en-US" sz="20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2661711"/>
                  </a:ext>
                </a:extLst>
              </a:tr>
              <a:tr h="624684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Time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Uses</a:t>
                      </a:r>
                      <a:r>
                        <a:rPr lang="en-US" sz="2000" baseline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a custom time format when entered.</a:t>
                      </a:r>
                      <a:endParaRPr lang="en-US" sz="20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5743097"/>
                  </a:ext>
                </a:extLst>
              </a:tr>
            </a:tbl>
          </a:graphicData>
        </a:graphic>
      </p:graphicFrame>
      <p:pic>
        <p:nvPicPr>
          <p:cNvPr id="8" name="Picture 7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" r="2822" b="49060"/>
          <a:stretch/>
        </p:blipFill>
        <p:spPr bwMode="auto">
          <a:xfrm>
            <a:off x="836506" y="1798113"/>
            <a:ext cx="3432937" cy="1177099"/>
          </a:xfrm>
          <a:prstGeom prst="rect">
            <a:avLst/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" r="18293" b="26945"/>
          <a:stretch/>
        </p:blipFill>
        <p:spPr bwMode="auto">
          <a:xfrm>
            <a:off x="4644882" y="1802678"/>
            <a:ext cx="3246819" cy="1958611"/>
          </a:xfrm>
          <a:prstGeom prst="rect">
            <a:avLst/>
          </a:prstGeom>
          <a:noFill/>
          <a:ln w="6350">
            <a:solidFill>
              <a:schemeClr val="bg1">
                <a:lumMod val="75000"/>
              </a:schemeClr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Picture 12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" r="21881" b="27938"/>
          <a:stretch/>
        </p:blipFill>
        <p:spPr bwMode="auto">
          <a:xfrm>
            <a:off x="8283762" y="1798113"/>
            <a:ext cx="3106383" cy="1963176"/>
          </a:xfrm>
          <a:prstGeom prst="rect">
            <a:avLst/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DDE867-FFF2-4435-92B7-1F660FD8A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B6B264-4E70-4ADA-9FDA-E015DE1D7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1397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Formatting Numbers and Decimal Digits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0262775"/>
              </p:ext>
            </p:extLst>
          </p:nvPr>
        </p:nvGraphicFramePr>
        <p:xfrm>
          <a:off x="842164" y="3685745"/>
          <a:ext cx="10527585" cy="2272186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684405">
                  <a:extLst>
                    <a:ext uri="{9D8B030D-6E8A-4147-A177-3AD203B41FA5}">
                      <a16:colId xmlns:a16="http://schemas.microsoft.com/office/drawing/2014/main" val="1202292132"/>
                    </a:ext>
                  </a:extLst>
                </a:gridCol>
                <a:gridCol w="8843180">
                  <a:extLst>
                    <a:ext uri="{9D8B030D-6E8A-4147-A177-3AD203B41FA5}">
                      <a16:colId xmlns:a16="http://schemas.microsoft.com/office/drawing/2014/main" val="3961653708"/>
                    </a:ext>
                  </a:extLst>
                </a:gridCol>
              </a:tblGrid>
              <a:tr h="844052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Percentage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b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Multiplies the underlying value by 100 and shows a percentage</a:t>
                      </a:r>
                      <a:r>
                        <a:rPr lang="en-US" sz="2000" b="0" baseline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sign at the right side of the cell.</a:t>
                      </a:r>
                      <a:endParaRPr lang="en-US" sz="2000" b="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7490843"/>
                  </a:ext>
                </a:extLst>
              </a:tr>
              <a:tr h="670629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Fraction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Converts decimal</a:t>
                      </a:r>
                      <a:r>
                        <a:rPr lang="en-US" sz="2000" baseline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digits to fractions.</a:t>
                      </a:r>
                      <a:endParaRPr lang="en-US" sz="20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9827219"/>
                  </a:ext>
                </a:extLst>
              </a:tr>
              <a:tr h="757505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Scientific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Used to show very large or very small numbers; Excel shows only one digit to the left of the decimal point</a:t>
                      </a:r>
                      <a:r>
                        <a:rPr lang="en-US" sz="2000" baseline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.</a:t>
                      </a:r>
                      <a:endParaRPr lang="en-US" sz="20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5185528"/>
                  </a:ext>
                </a:extLst>
              </a:tr>
            </a:tbl>
          </a:graphicData>
        </a:graphic>
      </p:graphicFrame>
      <p:pic>
        <p:nvPicPr>
          <p:cNvPr id="9" name="Picture 8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" r="26783" b="36464"/>
          <a:stretch/>
        </p:blipFill>
        <p:spPr bwMode="auto">
          <a:xfrm>
            <a:off x="842164" y="1683637"/>
            <a:ext cx="3022790" cy="1660064"/>
          </a:xfrm>
          <a:prstGeom prst="rect">
            <a:avLst/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9" t="7118" r="22820" b="45762"/>
          <a:stretch/>
        </p:blipFill>
        <p:spPr>
          <a:xfrm>
            <a:off x="4405465" y="1710933"/>
            <a:ext cx="3256328" cy="177420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8" t="6392" r="22008" b="46379"/>
          <a:stretch/>
        </p:blipFill>
        <p:spPr>
          <a:xfrm>
            <a:off x="8202304" y="1683637"/>
            <a:ext cx="3302758" cy="1778297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5CADD4-BBD7-45D8-8ED7-7BB21F5322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8109FD-1D75-446B-B21E-660802F2B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9879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Formatting Numbers and Decimal Digits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4509934"/>
              </p:ext>
            </p:extLst>
          </p:nvPr>
        </p:nvGraphicFramePr>
        <p:xfrm>
          <a:off x="900953" y="4263761"/>
          <a:ext cx="10331154" cy="135875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532965">
                  <a:extLst>
                    <a:ext uri="{9D8B030D-6E8A-4147-A177-3AD203B41FA5}">
                      <a16:colId xmlns:a16="http://schemas.microsoft.com/office/drawing/2014/main" val="1202292132"/>
                    </a:ext>
                  </a:extLst>
                </a:gridCol>
                <a:gridCol w="8798189">
                  <a:extLst>
                    <a:ext uri="{9D8B030D-6E8A-4147-A177-3AD203B41FA5}">
                      <a16:colId xmlns:a16="http://schemas.microsoft.com/office/drawing/2014/main" val="3961653708"/>
                    </a:ext>
                  </a:extLst>
                </a:gridCol>
              </a:tblGrid>
              <a:tr h="679379"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Special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Used to format miscellaneous</a:t>
                      </a:r>
                      <a:r>
                        <a:rPr lang="en-US" sz="2000" b="0" baseline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items, such as phone numbers or zip codes.</a:t>
                      </a:r>
                      <a:endParaRPr lang="en-US" sz="2000" b="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7490843"/>
                  </a:ext>
                </a:extLst>
              </a:tr>
              <a:tr h="679379">
                <a:tc>
                  <a:txBody>
                    <a:bodyPr/>
                    <a:lstStyle/>
                    <a:p>
                      <a:r>
                        <a:rPr lang="en-US" sz="20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Custom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Used to create a format based</a:t>
                      </a:r>
                      <a:r>
                        <a:rPr lang="en-US" sz="2000" baseline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on special user needs.</a:t>
                      </a:r>
                      <a:endParaRPr lang="en-US" sz="20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9827219"/>
                  </a:ext>
                </a:extLst>
              </a:tr>
            </a:tbl>
          </a:graphicData>
        </a:graphic>
      </p:graphicFrame>
      <p:pic>
        <p:nvPicPr>
          <p:cNvPr id="8" name="Picture 7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" r="860"/>
          <a:stretch/>
        </p:blipFill>
        <p:spPr bwMode="auto">
          <a:xfrm>
            <a:off x="5802732" y="1818956"/>
            <a:ext cx="3699214" cy="2355085"/>
          </a:xfrm>
          <a:prstGeom prst="rect">
            <a:avLst/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AA24F3A-FDDD-44AB-B8AC-2DA9DC51C9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0953" y="1818956"/>
            <a:ext cx="3843263" cy="2232539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FE0626-1739-4A35-B435-1FDA085C10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EEA607-12F6-441A-92A5-595F9EFEE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892725"/>
      </p:ext>
    </p:extLst>
  </p:cSld>
  <p:clrMapOvr>
    <a:masterClrMapping/>
  </p:clrMapOvr>
</p:sld>
</file>

<file path=ppt/theme/theme1.xml><?xml version="1.0" encoding="utf-8"?>
<a:theme xmlns:a="http://schemas.openxmlformats.org/drawingml/2006/main" name="pptB060.tm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ppt90B5.tmp</Template>
  <TotalTime>2979</TotalTime>
  <Words>1628</Words>
  <Application>Microsoft Office PowerPoint</Application>
  <PresentationFormat>Widescreen</PresentationFormat>
  <Paragraphs>283</Paragraphs>
  <Slides>31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Arial</vt:lpstr>
      <vt:lpstr>Calibri</vt:lpstr>
      <vt:lpstr>Calibri Light</vt:lpstr>
      <vt:lpstr>Segoe UI</vt:lpstr>
      <vt:lpstr>pptB060.tmp</vt:lpstr>
      <vt:lpstr>Custom Design</vt:lpstr>
      <vt:lpstr>PowerPoint Presentation</vt:lpstr>
      <vt:lpstr>Microsoft Excel</vt:lpstr>
      <vt:lpstr>Lesson Objectives</vt:lpstr>
      <vt:lpstr>Formatting a Cell</vt:lpstr>
      <vt:lpstr>Formatting Numbers and Decimal Digits</vt:lpstr>
      <vt:lpstr>Formatting Numbers and Decimal Digits</vt:lpstr>
      <vt:lpstr>Formatting Numbers and Decimal Digits</vt:lpstr>
      <vt:lpstr>Formatting Numbers and Decimal Digits</vt:lpstr>
      <vt:lpstr>Formatting Numbers and Decimal Digits</vt:lpstr>
      <vt:lpstr>Using the Ribbon</vt:lpstr>
      <vt:lpstr>Cell Alignment, Indenting, and Orientation</vt:lpstr>
      <vt:lpstr>Wrapping Text</vt:lpstr>
      <vt:lpstr>Merging Cells</vt:lpstr>
      <vt:lpstr>Changing Fonts and Sizes</vt:lpstr>
      <vt:lpstr>Changing Fonts and Sizes</vt:lpstr>
      <vt:lpstr>Applying Cell Borders</vt:lpstr>
      <vt:lpstr>Applying Cell Borders</vt:lpstr>
      <vt:lpstr>Using Colors and Patterns</vt:lpstr>
      <vt:lpstr>Using Colors and Patterns</vt:lpstr>
      <vt:lpstr>Using the Format Painter</vt:lpstr>
      <vt:lpstr>Clearing Cell Contents and Formatting</vt:lpstr>
      <vt:lpstr>Using Cell Styles</vt:lpstr>
      <vt:lpstr>Conditional Formatting</vt:lpstr>
      <vt:lpstr>Conditional Formatting</vt:lpstr>
      <vt:lpstr>Conditional Formatting</vt:lpstr>
      <vt:lpstr>Conditional Formatting</vt:lpstr>
      <vt:lpstr>Conditional Formatting</vt:lpstr>
      <vt:lpstr>Conditional Formatting</vt:lpstr>
      <vt:lpstr>Using the Rules Manager</vt:lpstr>
      <vt:lpstr>Removing Conditional Formatting</vt:lpstr>
      <vt:lpstr>Lesson Summary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Microsoft® Office Excel 2016</dc:title>
  <dc:creator>Mary E. Yeatts</dc:creator>
  <cp:lastModifiedBy>Irina Heer</cp:lastModifiedBy>
  <cp:revision>334</cp:revision>
  <cp:lastPrinted>2016-12-05T15:12:34Z</cp:lastPrinted>
  <dcterms:created xsi:type="dcterms:W3CDTF">2016-12-01T20:19:25Z</dcterms:created>
  <dcterms:modified xsi:type="dcterms:W3CDTF">2019-08-30T18:55:20Z</dcterms:modified>
</cp:coreProperties>
</file>